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7"/>
  </p:notesMasterIdLst>
  <p:sldIdLst>
    <p:sldId id="256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58" r:id="rId11"/>
    <p:sldId id="259" r:id="rId12"/>
    <p:sldId id="273" r:id="rId13"/>
    <p:sldId id="274" r:id="rId14"/>
    <p:sldId id="275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65" d="100"/>
          <a:sy n="65" d="100"/>
        </p:scale>
        <p:origin x="6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sv-SE" sz="1200"/>
            </a:lvl1pPr>
          </a:lstStyle>
          <a:p>
            <a:endParaRPr lang="sv-SE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sv-SE" sz="1200"/>
            </a:lvl1pPr>
          </a:lstStyle>
          <a:p>
            <a:fld id="{3842907C-D0AA-4C58-9F94-58B40AD65B29}" type="datetimeFigureOut">
              <a:pPr/>
              <a:t>2017-08-29</a:t>
            </a:fld>
            <a:endParaRPr lang="sv-SE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sv-SE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sv-SE" sz="1200"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sv-SE" sz="1200"/>
            </a:lvl1pPr>
          </a:lstStyle>
          <a:p>
            <a:fld id="{1D76769E-C829-4283-B80E-CB90D995C291}" type="slidenum"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sv-SE"/>
          </a:p>
        </p:txBody>
      </p:sp>
      <p:sp>
        <p:nvSpPr>
          <p:cNvPr id="9" name="Shap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latinLnBrk="0">
              <a:defRPr lang="sv-SE"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7" name="Shap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 latinLnBrk="0">
              <a:buNone/>
              <a:defRPr lang="sv-SE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v-SE"/>
              <a:t>Klicka om du vill redigera mall för underrubrikformat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sv-SE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sv-SE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sv-SE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hap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sv-SE">
                <a:solidFill>
                  <a:srgbClr val="FFFFFF"/>
                </a:solidFill>
              </a:defRPr>
            </a:lvl1pPr>
            <a:extLst/>
          </a:lstStyle>
          <a:p>
            <a:fld id="{6DA25013-9F78-444A-8423-FA4CC12E3719}" type="datetime2">
              <a:rPr lang="sv-SE" smtClean="0"/>
              <a:t>tisdag den 29 augusti 2017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19" name="Shap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lang="sv-SE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nn-NO">
                <a:solidFill>
                  <a:schemeClr val="accent1">
                    <a:tint val="20000"/>
                  </a:schemeClr>
                </a:solidFill>
              </a:rPr>
              <a:t>KjR Utb. Loka Brunn 2017</a:t>
            </a:r>
            <a:endParaRPr lang="sv-SE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hap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sv-SE"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pPr/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1AC6F8C9-B6EF-4FA0-AE9C-9DBA09B548FF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sv-SE" sz="140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35E89F36-8BE4-4717-94C2-0A609ADD3754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sv-SE" sz="140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C94-025F-4F9A-9477-11DECE4C3129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  <p:sp>
        <p:nvSpPr>
          <p:cNvPr id="7" name="Shap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v-SE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latinLnBrk="0">
              <a:buNone/>
              <a:defRPr lang="sv-SE"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 latinLnBrk="0">
              <a:buNone/>
              <a:defRPr lang="sv-SE" sz="2300">
                <a:solidFill>
                  <a:schemeClr val="tx1"/>
                </a:solidFill>
              </a:defRPr>
            </a:lvl1pPr>
            <a:lvl2pPr>
              <a:buNone/>
              <a:defRPr lang="sv-SE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sv-SE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sv-SE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sv-SE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250-66DE-4D36-A2D4-4789AAD69868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sv-SE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 latinLnBrk="0">
              <a:defRPr lang="sv-SE" sz="2800"/>
            </a:lvl1pPr>
            <a:lvl2pPr>
              <a:defRPr lang="sv-SE" sz="2400"/>
            </a:lvl2pPr>
            <a:lvl3pPr>
              <a:defRPr lang="sv-SE" sz="2000"/>
            </a:lvl3pPr>
            <a:lvl4pPr>
              <a:defRPr lang="sv-SE" sz="1800"/>
            </a:lvl4pPr>
            <a:lvl5pPr>
              <a:defRPr lang="sv-SE" sz="18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 latinLnBrk="0">
              <a:defRPr lang="sv-SE" sz="2800"/>
            </a:lvl1pPr>
            <a:lvl2pPr>
              <a:defRPr lang="sv-SE" sz="2400"/>
            </a:lvl2pPr>
            <a:lvl3pPr>
              <a:defRPr lang="sv-SE" sz="2000"/>
            </a:lvl3pPr>
            <a:lvl4pPr>
              <a:defRPr lang="sv-SE" sz="1800"/>
            </a:lvl4pPr>
            <a:lvl5pPr>
              <a:defRPr lang="sv-SE" sz="18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C49C-FB4D-45E1-9AD1-1F5ACA03D699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  <p:sp>
        <p:nvSpPr>
          <p:cNvPr id="8" name="Shap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v-SE"/>
              <a:t>Klicka här för att ändra format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 latinLnBrk="0">
              <a:defRPr lang="sv-SE"/>
            </a:lvl1pPr>
            <a:extLst/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latinLnBrk="0">
              <a:buNone/>
              <a:defRPr lang="sv-SE" sz="2400" b="0">
                <a:solidFill>
                  <a:schemeClr val="bg1"/>
                </a:solidFill>
              </a:defRPr>
            </a:lvl1pPr>
            <a:lvl2pPr>
              <a:buNone/>
              <a:defRPr lang="sv-SE" sz="2000" b="1"/>
            </a:lvl2pPr>
            <a:lvl3pPr>
              <a:buNone/>
              <a:defRPr lang="sv-SE" sz="1800" b="1"/>
            </a:lvl3pPr>
            <a:lvl4pPr>
              <a:buNone/>
              <a:defRPr lang="sv-SE" sz="1600" b="1"/>
            </a:lvl4pPr>
            <a:lvl5pPr>
              <a:buNone/>
              <a:defRPr lang="sv-SE" sz="1600" b="1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latinLnBrk="0">
              <a:buNone/>
              <a:defRPr lang="sv-SE" sz="2400" b="0">
                <a:solidFill>
                  <a:schemeClr val="bg1"/>
                </a:solidFill>
              </a:defRPr>
            </a:lvl1pPr>
            <a:lvl2pPr>
              <a:buNone/>
              <a:defRPr lang="sv-SE" sz="2000" b="1"/>
            </a:lvl2pPr>
            <a:lvl3pPr>
              <a:buNone/>
              <a:defRPr lang="sv-SE" sz="1800" b="1"/>
            </a:lvl3pPr>
            <a:lvl4pPr>
              <a:buNone/>
              <a:defRPr lang="sv-SE" sz="1600" b="1"/>
            </a:lvl4pPr>
            <a:lvl5pPr>
              <a:buNone/>
              <a:defRPr lang="sv-SE" sz="1600" b="1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 latinLnBrk="0">
              <a:defRPr lang="sv-SE" sz="2400"/>
            </a:lvl1pPr>
            <a:lvl2pPr>
              <a:defRPr lang="sv-SE" sz="2000"/>
            </a:lvl2pPr>
            <a:lvl3pPr>
              <a:defRPr lang="sv-SE" sz="1800"/>
            </a:lvl3pPr>
            <a:lvl4pPr>
              <a:defRPr lang="sv-SE" sz="1600"/>
            </a:lvl4pPr>
            <a:lvl5pPr>
              <a:defRPr lang="sv-SE" sz="16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 latinLnBrk="0">
              <a:spcBef>
                <a:spcPts val="0"/>
              </a:spcBef>
              <a:defRPr lang="sv-SE" sz="2400"/>
            </a:lvl1pPr>
            <a:lvl2pPr>
              <a:defRPr lang="sv-SE" sz="2000"/>
            </a:lvl2pPr>
            <a:lvl3pPr>
              <a:defRPr lang="sv-SE" sz="1800"/>
            </a:lvl3pPr>
            <a:lvl4pPr>
              <a:defRPr lang="sv-SE" sz="1600"/>
            </a:lvl4pPr>
            <a:lvl5pPr>
              <a:defRPr lang="sv-SE" sz="16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B6B5-0ABE-4E90-9864-F66598929F9F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B0AA-D1B2-4AB2-BE3A-8C37087129D8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v-SE"/>
              <a:t>Klicka här för att ändra format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9273-ECAE-46EF-9252-A12F2CCD32A7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 latinLnBrk="0">
              <a:buNone/>
              <a:defRPr lang="sv-SE"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 latinLnBrk="0">
              <a:buNone/>
              <a:defRPr lang="sv-SE" sz="1600"/>
            </a:lvl1pPr>
            <a:lvl2pPr>
              <a:buNone/>
              <a:defRPr lang="sv-SE" sz="1200"/>
            </a:lvl2pPr>
            <a:lvl3pPr>
              <a:buNone/>
              <a:defRPr lang="sv-SE" sz="1000"/>
            </a:lvl3pPr>
            <a:lvl4pPr>
              <a:buNone/>
              <a:defRPr lang="sv-SE" sz="900"/>
            </a:lvl4pPr>
            <a:lvl5pPr>
              <a:buNone/>
              <a:defRPr lang="sv-SE" sz="9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 latinLnBrk="0">
              <a:defRPr lang="sv-SE" sz="3200"/>
            </a:lvl1pPr>
            <a:lvl2pPr>
              <a:defRPr lang="sv-SE" sz="2800"/>
            </a:lvl2pPr>
            <a:lvl3pPr>
              <a:defRPr lang="sv-SE" sz="2400"/>
            </a:lvl3pPr>
            <a:lvl4pPr>
              <a:defRPr lang="sv-SE" sz="2000"/>
            </a:lvl4pPr>
            <a:lvl5pPr>
              <a:defRPr lang="sv-SE" sz="20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3A744A-7882-4693-9A1C-3CE1E7D2EE0E}" type="datetime2">
              <a:rPr lang="sv-SE" smtClean="0"/>
              <a:t>tisdag den 29 augusti 2017</a:t>
            </a:fld>
            <a:endParaRPr lang="sv-SE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 latinLnBrk="0">
              <a:buNone/>
              <a:defRPr lang="sv-SE" sz="1400"/>
            </a:lvl1pPr>
            <a:lvl2pPr>
              <a:defRPr lang="sv-SE" sz="1200"/>
            </a:lvl2pPr>
            <a:lvl3pPr>
              <a:defRPr lang="sv-SE" sz="1000"/>
            </a:lvl3pPr>
            <a:lvl4pPr>
              <a:defRPr lang="sv-SE" sz="900"/>
            </a:lvl4pPr>
            <a:lvl5pPr>
              <a:defRPr lang="sv-SE" sz="900"/>
            </a:lvl5pPr>
            <a:extLst/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 latinLnBrk="0">
              <a:buNone/>
              <a:defRPr lang="sv-SE" sz="3200"/>
            </a:lvl1pPr>
            <a:extLst/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lang="sv-SE">
                <a:solidFill>
                  <a:schemeClr val="tx1"/>
                </a:solidFill>
              </a:defRPr>
            </a:lvl1pPr>
            <a:extLst/>
          </a:lstStyle>
          <a:p>
            <a:fld id="{7A8E1E85-2B80-4AEA-B4F7-05321AFC522F}" type="datetime2">
              <a:rPr lang="sv-SE" smtClean="0"/>
              <a:t>tisdag den 29 augusti 2017</a:t>
            </a:fld>
            <a:endParaRPr lang="sv-SE">
              <a:solidFill>
                <a:schemeClr val="tx1"/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 latinLnBrk="0">
              <a:defRPr lang="sv-SE">
                <a:solidFill>
                  <a:schemeClr val="tx1"/>
                </a:solidFill>
              </a:defRPr>
            </a:lvl1pPr>
            <a:extLst/>
          </a:lstStyle>
          <a:p>
            <a:r>
              <a:rPr lang="nn-NO">
                <a:solidFill>
                  <a:schemeClr val="tx1"/>
                </a:solidFill>
              </a:rPr>
              <a:t>KjR Utb. Loka Brunn 2017</a:t>
            </a:r>
            <a:endParaRPr lang="sv-SE">
              <a:solidFill>
                <a:schemeClr val="tx1"/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sv-SE"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pPr/>
              <a:t>‹#›</a:t>
            </a:fld>
            <a:endParaRPr lang="sv-SE">
              <a:solidFill>
                <a:schemeClr val="tx1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 latinLnBrk="0">
              <a:buNone/>
              <a:defRPr lang="sv-SE"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sv-SE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sv-SE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sv-SE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sv-SE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sv-SE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sv-SE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0" name="Rectangl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  <a:p>
            <a:pPr lvl="5"/>
            <a:r>
              <a:rPr lang="sv-SE"/>
              <a:t>Sjätte nivån</a:t>
            </a:r>
          </a:p>
          <a:p>
            <a:pPr lvl="6"/>
            <a:r>
              <a:rPr lang="sv-SE"/>
              <a:t>Sjunde nivån</a:t>
            </a:r>
          </a:p>
          <a:p>
            <a:pPr lvl="7"/>
            <a:r>
              <a:rPr lang="sv-SE"/>
              <a:t>Åttonde nivån</a:t>
            </a:r>
          </a:p>
          <a:p>
            <a:pPr lvl="8"/>
            <a:r>
              <a:rPr lang="sv-SE"/>
              <a:t>Nionde nivån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lang="sv-SE" sz="1000">
                <a:solidFill>
                  <a:schemeClr val="tx1"/>
                </a:solidFill>
              </a:defRPr>
            </a:lvl1pPr>
            <a:extLst/>
          </a:lstStyle>
          <a:p>
            <a:pPr algn="ctr"/>
            <a:fld id="{CF2ADCD9-EC9D-46A6-9FDC-4FE3D536E504}" type="datetime2">
              <a:rPr lang="sv-SE" smtClean="0"/>
              <a:t>tisdag den 29 augusti 2017</a:t>
            </a:fld>
            <a:endParaRPr lang="sv-SE" sz="100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sv-SE" sz="1000">
                <a:solidFill>
                  <a:schemeClr val="tx1"/>
                </a:solidFill>
              </a:defRPr>
            </a:lvl1pPr>
            <a:extLst/>
          </a:lstStyle>
          <a:p>
            <a:pPr algn="r"/>
            <a:r>
              <a:rPr lang="nn-NO" sz="1000">
                <a:solidFill>
                  <a:schemeClr val="tx1"/>
                </a:solidFill>
              </a:rPr>
              <a:t>KjR Utb. Loka Brunn 2017</a:t>
            </a:r>
            <a:endParaRPr lang="sv-SE" sz="100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sv-SE"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sv-SE" sz="140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sv-SE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lang="sv-SE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lang="sv-SE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lang="sv-SE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lang="sv-SE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lang="sv-SE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lang="sv-S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sv-S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sv-SE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sv-SE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sv-SE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sv-SE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ATT MÖTAS MED KVALITET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Loka Brunn  2017 09 03</a:t>
            </a:r>
          </a:p>
          <a:p>
            <a:r>
              <a:rPr lang="sv-SE" dirty="0"/>
              <a:t>  </a:t>
            </a:r>
            <a:br>
              <a:rPr lang="sv-SE" dirty="0"/>
            </a:br>
            <a:r>
              <a:rPr lang="sv-SE" dirty="0"/>
              <a:t>Kjell Ring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B072FFF-3F58-4F84-B1D4-E21FE8CF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>
                <a:solidFill>
                  <a:schemeClr val="accent1">
                    <a:tint val="20000"/>
                  </a:schemeClr>
                </a:solidFill>
              </a:rPr>
              <a:t>KjR Utb. Loka Brunn 2017</a:t>
            </a:r>
            <a:endParaRPr lang="sv-SE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/>
              <a:t>Föredragning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sv-SE" sz="4000" dirty="0"/>
          </a:p>
          <a:p>
            <a:r>
              <a:rPr lang="sv-SE" sz="4000" dirty="0"/>
              <a:t>Varje ärende skall presenteras av en föredragande som ser till att frågan blir så sakligt belyst som möjligt.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BE3D7F-D0CC-4E06-BBDB-99DE7D36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E01DAAE-8893-4A51-9F17-02528B4B1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Efter föredragning förklarar ordföranden för klar ordet fritt</a:t>
            </a:r>
          </a:p>
          <a:p>
            <a:r>
              <a:rPr lang="sv-SE" dirty="0"/>
              <a:t>Man begär ordet</a:t>
            </a:r>
          </a:p>
          <a:p>
            <a:r>
              <a:rPr lang="sv-SE" dirty="0"/>
              <a:t>Ordningsfråga</a:t>
            </a:r>
          </a:p>
          <a:p>
            <a:r>
              <a:rPr lang="sv-SE" dirty="0"/>
              <a:t>Sakupplysning</a:t>
            </a:r>
          </a:p>
          <a:p>
            <a:r>
              <a:rPr lang="sv-SE" dirty="0"/>
              <a:t>Tidsbegränsning</a:t>
            </a:r>
          </a:p>
          <a:p>
            <a:r>
              <a:rPr lang="sv-SE" dirty="0"/>
              <a:t>Proposition-streck</a:t>
            </a:r>
          </a:p>
          <a:p>
            <a:r>
              <a:rPr lang="sv-SE" dirty="0"/>
              <a:t>Yrkande</a:t>
            </a:r>
          </a:p>
          <a:p>
            <a:r>
              <a:rPr lang="sv-SE" dirty="0"/>
              <a:t>Skjuta upp frågan, ajournering, bordläggning remiss</a:t>
            </a:r>
          </a:p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8AD4904-05E2-4717-AD9C-0DD5F7AA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9C0DE0B7-1736-4722-A369-F3CD5649C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Överläggning</a:t>
            </a:r>
          </a:p>
        </p:txBody>
      </p:sp>
    </p:spTree>
    <p:extLst>
      <p:ext uri="{BB962C8B-B14F-4D97-AF65-F5344CB8AC3E}">
        <p14:creationId xmlns:p14="http://schemas.microsoft.com/office/powerpoint/2010/main" val="31050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3760854-3CDE-45D5-933C-BF992218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Ordf. frågar om debatten är avslutad?</a:t>
            </a:r>
          </a:p>
          <a:p>
            <a:endParaRPr lang="sv-SE" dirty="0"/>
          </a:p>
          <a:p>
            <a:r>
              <a:rPr lang="sv-SE" dirty="0"/>
              <a:t>Justering av yrkande, formulera yrkandena så att de bara går att svara JA eller NEJ på dem</a:t>
            </a:r>
          </a:p>
          <a:p>
            <a:endParaRPr lang="sv-SE" dirty="0"/>
          </a:p>
          <a:p>
            <a:r>
              <a:rPr lang="sv-SE" dirty="0"/>
              <a:t>Propositionsordning</a:t>
            </a:r>
            <a:br>
              <a:rPr lang="sv-SE" dirty="0"/>
            </a:br>
            <a:r>
              <a:rPr lang="sv-SE" dirty="0"/>
              <a:t>Ordf. föreslår och fastställer i vilken ordning de olika förslagen i ett ärende ska beslutas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0FAE699-122A-481A-9348-F3871F35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C75B436-F17C-416D-B892-EFB963ED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Beslut</a:t>
            </a:r>
          </a:p>
        </p:txBody>
      </p:sp>
    </p:spTree>
    <p:extLst>
      <p:ext uri="{BB962C8B-B14F-4D97-AF65-F5344CB8AC3E}">
        <p14:creationId xmlns:p14="http://schemas.microsoft.com/office/powerpoint/2010/main" val="203924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4C1B7AA-B4D0-4C20-A02A-FE79851A0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638"/>
            <a:ext cx="8892480" cy="474766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v-SE" dirty="0"/>
              <a:t>Två vanliga beslutsmetoder: </a:t>
            </a:r>
          </a:p>
          <a:p>
            <a:r>
              <a:rPr lang="sv-SE" b="1" dirty="0"/>
              <a:t>Acklamation, </a:t>
            </a:r>
            <a:r>
              <a:rPr lang="sv-SE" dirty="0"/>
              <a:t>är det muntliga beslutet entydigt Ja, är beslutet klart.</a:t>
            </a:r>
          </a:p>
          <a:p>
            <a:r>
              <a:rPr lang="sv-SE" b="1" dirty="0"/>
              <a:t>Votering</a:t>
            </a:r>
            <a:r>
              <a:rPr lang="sv-SE" dirty="0"/>
              <a:t>, om någon deltagare önskar kan han/hon begära en votering.</a:t>
            </a:r>
          </a:p>
          <a:p>
            <a:r>
              <a:rPr lang="sv-SE" dirty="0"/>
              <a:t>Röstvotering kan vara öppen (handuppräckning) eller sluten (röstsedlar) röstetalet protokolleras.</a:t>
            </a:r>
          </a:p>
          <a:p>
            <a:r>
              <a:rPr lang="sv-SE" dirty="0"/>
              <a:t>Reservation</a:t>
            </a:r>
            <a:br>
              <a:rPr lang="sv-SE" dirty="0"/>
            </a:br>
            <a:br>
              <a:rPr lang="sv-SE" dirty="0"/>
            </a:br>
            <a:r>
              <a:rPr lang="sv-SE" dirty="0"/>
              <a:t>Om någon närvarande inte vill vara delaktig i majoritetsbeslutet kan hon/han ta avstånd genom att reservera sig, skall protokolleras.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A700765-C53D-4672-9F5C-45FA7216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0CDA9BB-C60D-4EB2-B32F-8C2132B7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Beslut fattas</a:t>
            </a:r>
          </a:p>
        </p:txBody>
      </p:sp>
    </p:spTree>
    <p:extLst>
      <p:ext uri="{BB962C8B-B14F-4D97-AF65-F5344CB8AC3E}">
        <p14:creationId xmlns:p14="http://schemas.microsoft.com/office/powerpoint/2010/main" val="295870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sv-SE" sz="5400" b="1" dirty="0">
                <a:solidFill>
                  <a:schemeClr val="accent5">
                    <a:lumMod val="75000"/>
                  </a:schemeClr>
                </a:solidFill>
                <a:latin typeface="Monotype Corsiva" panose="03010101010201010101" pitchFamily="66" charset="0"/>
              </a:rPr>
              <a:t>När vi är väl förberedda går våra möten snabbt och smidigt och hela styrelsen får energi av att driva vår förening framåt.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F21A499-F30E-4765-8842-C883EEE1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Mötesteknik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Med bra mötesteknik får styrelsen kontroll över att mötet fattar demokratiska och korrekta beslut.</a:t>
            </a:r>
          </a:p>
          <a:p>
            <a:r>
              <a:rPr lang="sv-SE" dirty="0"/>
              <a:t>Inga beslut fattas förrän alla närvarande har haft möjlighet att sätta sig in i frågorna och sagt sin mening.</a:t>
            </a:r>
          </a:p>
          <a:p>
            <a:r>
              <a:rPr lang="sv-SE" dirty="0"/>
              <a:t>Det krävs träning för att genomföra ett styrelsemöte på rätt sätt. </a:t>
            </a:r>
          </a:p>
          <a:p>
            <a:r>
              <a:rPr lang="sv-SE" dirty="0"/>
              <a:t>Alla som är med på mötet ansvarar för att det går rätt till.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3ED10A-8E29-4C87-BD07-6605C6B4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EA7AEC6-3BE4-4355-B244-1D7522AC5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v-SE" sz="3600" dirty="0"/>
              <a:t>Styrelsemöten</a:t>
            </a:r>
          </a:p>
          <a:p>
            <a:pPr marL="109728" indent="0">
              <a:buNone/>
            </a:pPr>
            <a:endParaRPr lang="sv-SE" sz="1200" dirty="0"/>
          </a:p>
          <a:p>
            <a:r>
              <a:rPr lang="sv-SE" sz="2800" dirty="0"/>
              <a:t>Konstituering</a:t>
            </a:r>
          </a:p>
          <a:p>
            <a:r>
              <a:rPr lang="sv-SE" sz="2800" dirty="0"/>
              <a:t>Budget</a:t>
            </a:r>
          </a:p>
          <a:p>
            <a:r>
              <a:rPr lang="sv-SE" sz="2800" dirty="0"/>
              <a:t>Bokslut</a:t>
            </a:r>
          </a:p>
          <a:p>
            <a:r>
              <a:rPr lang="sv-SE" sz="2800" dirty="0"/>
              <a:t>Beslut om U-H plan</a:t>
            </a:r>
          </a:p>
          <a:p>
            <a:r>
              <a:rPr lang="sv-SE" sz="2800" dirty="0"/>
              <a:t>Stämmoplanering, motioner</a:t>
            </a:r>
          </a:p>
          <a:p>
            <a:r>
              <a:rPr lang="sv-SE" sz="2800" dirty="0"/>
              <a:t>Anbudsgenomgång</a:t>
            </a:r>
          </a:p>
          <a:p>
            <a:r>
              <a:rPr lang="sv-SE" sz="2800" dirty="0"/>
              <a:t>Beslut i frågor som kräver mer tid tex. Upphandlingar</a:t>
            </a:r>
          </a:p>
          <a:p>
            <a:pPr marL="109728" indent="0">
              <a:buNone/>
            </a:pPr>
            <a:endParaRPr lang="sv-SE" dirty="0"/>
          </a:p>
          <a:p>
            <a:pPr marL="109728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EB2D4887-5A0C-4CE2-8A40-AE9DFA341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sv-SE" dirty="0"/>
              <a:t>Typer av möten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DD81E4-5045-4647-B29C-63A6020C3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62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DEE92E1-7450-42C3-96D4-576730EEE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600" dirty="0"/>
              <a:t>Stämmor</a:t>
            </a:r>
          </a:p>
          <a:p>
            <a:endParaRPr lang="sv-SE" dirty="0"/>
          </a:p>
          <a:p>
            <a:r>
              <a:rPr lang="sv-SE" sz="2800" dirty="0"/>
              <a:t>Ordinarie föreningsstämma</a:t>
            </a:r>
          </a:p>
          <a:p>
            <a:endParaRPr lang="sv-SE" sz="2800" dirty="0"/>
          </a:p>
          <a:p>
            <a:r>
              <a:rPr lang="sv-SE" sz="2800" dirty="0"/>
              <a:t>Extra föreningsstämma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3E2F018-AE89-4944-BDD0-4BD849AFE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Typer av möten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5167EBE-8091-498A-A4D7-F09B70E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007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70E176BA-E82B-40B1-A65D-4FCBA13D7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r>
              <a:rPr lang="sv-SE" dirty="0"/>
              <a:t>Exempel på infomöten &amp; träffar</a:t>
            </a:r>
          </a:p>
          <a:p>
            <a:endParaRPr lang="sv-SE" sz="1400" dirty="0"/>
          </a:p>
          <a:p>
            <a:r>
              <a:rPr lang="sv-SE" dirty="0"/>
              <a:t>Info om budget</a:t>
            </a:r>
          </a:p>
          <a:p>
            <a:r>
              <a:rPr lang="sv-SE" dirty="0"/>
              <a:t>Info om U-H planen och kommande åtgärder</a:t>
            </a:r>
          </a:p>
          <a:p>
            <a:r>
              <a:rPr lang="sv-SE" dirty="0"/>
              <a:t>Info om nya stadgar, (före stämman)</a:t>
            </a:r>
          </a:p>
          <a:p>
            <a:r>
              <a:rPr lang="sv-SE" dirty="0"/>
              <a:t>Info om ombyggnader</a:t>
            </a:r>
          </a:p>
          <a:p>
            <a:r>
              <a:rPr lang="sv-SE" dirty="0"/>
              <a:t>Lucia firande</a:t>
            </a:r>
          </a:p>
          <a:p>
            <a:r>
              <a:rPr lang="sv-SE" dirty="0"/>
              <a:t>Kräftskiva</a:t>
            </a:r>
          </a:p>
          <a:p>
            <a:r>
              <a:rPr lang="sv-SE" dirty="0"/>
              <a:t>Städdagar</a:t>
            </a:r>
          </a:p>
          <a:p>
            <a:r>
              <a:rPr lang="sv-SE" dirty="0"/>
              <a:t>Annat roligt 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33FEC84-DC34-4E87-860F-8D7AAAEE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C6B6D6B-344F-4536-948E-BFBAFA272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r>
              <a:rPr lang="sv-SE" dirty="0"/>
              <a:t>Typer av möten</a:t>
            </a:r>
          </a:p>
        </p:txBody>
      </p:sp>
    </p:spTree>
    <p:extLst>
      <p:ext uri="{BB962C8B-B14F-4D97-AF65-F5344CB8AC3E}">
        <p14:creationId xmlns:p14="http://schemas.microsoft.com/office/powerpoint/2010/main" val="245997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B835ED3-707B-4B20-A619-9B23CC3BE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sv-SE" dirty="0"/>
              <a:t>Ordföranden kallar till möte när så behövs i regel en gång/mån, kallelse i god tid</a:t>
            </a:r>
          </a:p>
          <a:p>
            <a:r>
              <a:rPr lang="sv-SE" dirty="0"/>
              <a:t>Vill du ha en fråga behandlad kontakta ordf.</a:t>
            </a:r>
          </a:p>
          <a:p>
            <a:r>
              <a:rPr lang="sv-SE" dirty="0"/>
              <a:t>Bifoga beslutsunderlag med kallelsen</a:t>
            </a:r>
          </a:p>
          <a:p>
            <a:r>
              <a:rPr lang="sv-SE" dirty="0"/>
              <a:t>Ha gärna en standard dagordning med löpande frågor som kompletteras vid behov </a:t>
            </a:r>
          </a:p>
          <a:p>
            <a:r>
              <a:rPr lang="sv-SE" dirty="0"/>
              <a:t>Sekr. ser till att bordlagda frågor tas med i dagordningen</a:t>
            </a:r>
          </a:p>
          <a:p>
            <a:r>
              <a:rPr lang="sv-SE" dirty="0"/>
              <a:t>Alla skall kallas även suppleant om sådan finns 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42828A5-2FC7-4E08-9121-6E3BBCD7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AC7C6217-F2A6-41B6-97E5-7414F149C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v-SE" dirty="0"/>
              <a:t>Förberedelser inför mötet</a:t>
            </a:r>
          </a:p>
        </p:txBody>
      </p:sp>
    </p:spTree>
    <p:extLst>
      <p:ext uri="{BB962C8B-B14F-4D97-AF65-F5344CB8AC3E}">
        <p14:creationId xmlns:p14="http://schemas.microsoft.com/office/powerpoint/2010/main" val="213929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D7CE0671-8E17-4EB3-A039-6E1BC3D19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Ordf. leder mötet</a:t>
            </a:r>
          </a:p>
          <a:p>
            <a:endParaRPr lang="sv-SE" sz="3200" dirty="0"/>
          </a:p>
          <a:p>
            <a:r>
              <a:rPr lang="sv-SE" sz="3200" dirty="0"/>
              <a:t>Sekreteraren noterar vad som sägs och beslutas</a:t>
            </a:r>
          </a:p>
          <a:p>
            <a:endParaRPr lang="sv-SE" sz="3200" dirty="0"/>
          </a:p>
          <a:p>
            <a:r>
              <a:rPr lang="sv-SE" sz="3200" dirty="0"/>
              <a:t>Justeraren följer mötet noggrant för att sedan bedöma att protokollet är rätt utformat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C54065B-21A9-4C3E-B2E6-2B32C9989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B655189-AC3D-4EAC-B47D-D0DD7EF19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 mötet</a:t>
            </a:r>
          </a:p>
        </p:txBody>
      </p:sp>
    </p:spTree>
    <p:extLst>
      <p:ext uri="{BB962C8B-B14F-4D97-AF65-F5344CB8AC3E}">
        <p14:creationId xmlns:p14="http://schemas.microsoft.com/office/powerpoint/2010/main" val="147071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83BD5CB-1799-49E2-8F38-6A88D217A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3200" dirty="0"/>
              <a:t>Öppna och avsluta mötet</a:t>
            </a:r>
            <a:br>
              <a:rPr lang="sv-SE" sz="3200" dirty="0"/>
            </a:br>
            <a:endParaRPr lang="sv-SE" sz="3200" dirty="0"/>
          </a:p>
          <a:p>
            <a:r>
              <a:rPr lang="sv-SE" sz="3200" dirty="0"/>
              <a:t>Ordf. öppnar mötet på angivit klockslag.</a:t>
            </a:r>
          </a:p>
          <a:p>
            <a:endParaRPr lang="sv-SE" sz="3200" dirty="0"/>
          </a:p>
          <a:p>
            <a:r>
              <a:rPr lang="sv-SE" sz="3200" dirty="0"/>
              <a:t>Viktigt att alla får möjlighet att föra fram sin åsikt</a:t>
            </a:r>
            <a:br>
              <a:rPr lang="sv-SE" sz="3200" dirty="0"/>
            </a:br>
            <a:endParaRPr lang="sv-SE" sz="3200" dirty="0"/>
          </a:p>
          <a:p>
            <a:r>
              <a:rPr lang="sv-SE" sz="3200" dirty="0"/>
              <a:t>Ordf. avslutar mötet efter att ledamöterna sagt ja på frågan: </a:t>
            </a:r>
            <a:br>
              <a:rPr lang="sv-SE" sz="3200" dirty="0"/>
            </a:br>
            <a:r>
              <a:rPr lang="sv-SE" sz="3200" dirty="0"/>
              <a:t>Kan vi avsluta mötet?</a:t>
            </a:r>
          </a:p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D72F3DE-DACB-4600-BA79-FC8AFEC0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92259AB9-8DC4-45DC-9251-B67B45F5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Mötesteknik</a:t>
            </a:r>
          </a:p>
        </p:txBody>
      </p:sp>
    </p:spTree>
    <p:extLst>
      <p:ext uri="{BB962C8B-B14F-4D97-AF65-F5344CB8AC3E}">
        <p14:creationId xmlns:p14="http://schemas.microsoft.com/office/powerpoint/2010/main" val="248508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85192" y="274638"/>
            <a:ext cx="8201608" cy="1143000"/>
          </a:xfrm>
        </p:spPr>
        <p:txBody>
          <a:bodyPr>
            <a:normAutofit/>
          </a:bodyPr>
          <a:lstStyle/>
          <a:p>
            <a:r>
              <a:rPr lang="sv-SE" dirty="0"/>
              <a:t>Behandling av en fråga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sv-SE" sz="4000" dirty="0"/>
              <a:t>Kan delas in i tre steg</a:t>
            </a:r>
          </a:p>
          <a:p>
            <a:pPr marL="624078" indent="-514350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sv-SE" sz="4000" dirty="0"/>
              <a:t>Föredragning</a:t>
            </a:r>
          </a:p>
          <a:p>
            <a:pPr marL="624078" indent="-514350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sv-SE" sz="4000" dirty="0"/>
              <a:t>Överläggning</a:t>
            </a:r>
          </a:p>
          <a:p>
            <a:pPr marL="624078" indent="-514350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sv-SE" sz="4000" dirty="0"/>
              <a:t>Beslut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894B3C-916B-42D2-9880-CFDFE939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KjR Utb. Loka Brunn 2017</a:t>
            </a:r>
            <a:endParaRPr lang="sv-S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leri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92D4E7F-4644-47FE-BAF9-BC7FDD5C5E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om kreativitetsmöte</Template>
  <TotalTime>0</TotalTime>
  <Words>484</Words>
  <Application>Microsoft Office PowerPoint</Application>
  <PresentationFormat>Bildspel på skärmen (4:3)</PresentationFormat>
  <Paragraphs>104</Paragraphs>
  <Slides>14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1" baseType="lpstr">
      <vt:lpstr>Calibri</vt:lpstr>
      <vt:lpstr>Lucida Sans Unicode</vt:lpstr>
      <vt:lpstr>Monotype Corsiva</vt:lpstr>
      <vt:lpstr>Verdana</vt:lpstr>
      <vt:lpstr>Wingdings 2</vt:lpstr>
      <vt:lpstr>Wingdings 3</vt:lpstr>
      <vt:lpstr>Galleri</vt:lpstr>
      <vt:lpstr>ATT MÖTAS MED KVALITET</vt:lpstr>
      <vt:lpstr>Mötesteknik</vt:lpstr>
      <vt:lpstr>Typer av möten</vt:lpstr>
      <vt:lpstr>Typer av möten</vt:lpstr>
      <vt:lpstr>Typer av möten</vt:lpstr>
      <vt:lpstr>Förberedelser inför mötet</vt:lpstr>
      <vt:lpstr>Under mötet</vt:lpstr>
      <vt:lpstr>Mötesteknik</vt:lpstr>
      <vt:lpstr>Behandling av en fråga</vt:lpstr>
      <vt:lpstr>Föredragning</vt:lpstr>
      <vt:lpstr>Överläggning</vt:lpstr>
      <vt:lpstr>Beslut</vt:lpstr>
      <vt:lpstr>Beslut fattas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2017-08-27T17:32:39Z</dcterms:created>
  <dcterms:modified xsi:type="dcterms:W3CDTF">2017-08-29T14:51:25Z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